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Economica"/>
      <p:regular r:id="rId34"/>
      <p:bold r:id="rId35"/>
      <p:italic r:id="rId36"/>
      <p:boldItalic r:id="rId37"/>
    </p:embeddedFont>
    <p:embeddedFont>
      <p:font typeface="Roboto Mono"/>
      <p:regular r:id="rId38"/>
      <p:bold r:id="rId39"/>
      <p:italic r:id="rId40"/>
      <p:boldItalic r:id="rId41"/>
    </p:embeddedFont>
    <p:embeddedFont>
      <p:font typeface="Open Sans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Mono-italic.fntdata"/><Relationship Id="rId20" Type="http://schemas.openxmlformats.org/officeDocument/2006/relationships/slide" Target="slides/slide15.xml"/><Relationship Id="rId42" Type="http://schemas.openxmlformats.org/officeDocument/2006/relationships/font" Target="fonts/OpenSans-regular.fntdata"/><Relationship Id="rId41" Type="http://schemas.openxmlformats.org/officeDocument/2006/relationships/font" Target="fonts/RobotoMono-boldItalic.fntdata"/><Relationship Id="rId22" Type="http://schemas.openxmlformats.org/officeDocument/2006/relationships/slide" Target="slides/slide17.xml"/><Relationship Id="rId44" Type="http://schemas.openxmlformats.org/officeDocument/2006/relationships/font" Target="fonts/OpenSans-italic.fntdata"/><Relationship Id="rId21" Type="http://schemas.openxmlformats.org/officeDocument/2006/relationships/slide" Target="slides/slide16.xml"/><Relationship Id="rId43" Type="http://schemas.openxmlformats.org/officeDocument/2006/relationships/font" Target="fonts/OpenSans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Economica-bold.fntdata"/><Relationship Id="rId12" Type="http://schemas.openxmlformats.org/officeDocument/2006/relationships/slide" Target="slides/slide7.xml"/><Relationship Id="rId34" Type="http://schemas.openxmlformats.org/officeDocument/2006/relationships/font" Target="fonts/Economica-regular.fntdata"/><Relationship Id="rId15" Type="http://schemas.openxmlformats.org/officeDocument/2006/relationships/slide" Target="slides/slide10.xml"/><Relationship Id="rId37" Type="http://schemas.openxmlformats.org/officeDocument/2006/relationships/font" Target="fonts/Economica-boldItalic.fntdata"/><Relationship Id="rId14" Type="http://schemas.openxmlformats.org/officeDocument/2006/relationships/slide" Target="slides/slide9.xml"/><Relationship Id="rId36" Type="http://schemas.openxmlformats.org/officeDocument/2006/relationships/font" Target="fonts/Economica-italic.fntdata"/><Relationship Id="rId17" Type="http://schemas.openxmlformats.org/officeDocument/2006/relationships/slide" Target="slides/slide12.xml"/><Relationship Id="rId39" Type="http://schemas.openxmlformats.org/officeDocument/2006/relationships/font" Target="fonts/RobotoMono-bold.fntdata"/><Relationship Id="rId16" Type="http://schemas.openxmlformats.org/officeDocument/2006/relationships/slide" Target="slides/slide11.xml"/><Relationship Id="rId38" Type="http://schemas.openxmlformats.org/officeDocument/2006/relationships/font" Target="fonts/RobotoMono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44f870ecf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844f870ecf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44f870ecf_0_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44f870ecf_0_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44f870ecf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44f870ecf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844f870ecf_0_5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844f870ecf_0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44f870ecf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44f870ecf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844f870ecf_0_6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844f870ecf_0_6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44f870ecf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44f870ecf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72faeb993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72faeb993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76f7cff7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76f7cff7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76f7cff75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76f7cff75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844f870ecf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844f870ecf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770648011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770648011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771ef64941_3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771ef64941_3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844f870ecf_0_6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844f870ecf_0_6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844f870ecf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844f870ecf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844f870ecf_0_5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844f870ecf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844f870ecf_0_5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844f870ecf_0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844f870ecf_0_5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844f870ecf_0_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844f870ecf_0_5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844f870ecf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84e1e940c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84e1e940c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44f870ecf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844f870ecf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844f870ecf_0_4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844f870ecf_0_4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844f870ecf_0_4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844f870ecf_0_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44f870ecf_0_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44f870ecf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844f870ecf_0_5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844f870ecf_0_5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44f870ecf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844f870ecf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844f870ecf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844f870ecf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jp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Relationship Id="rId5" Type="http://schemas.openxmlformats.org/officeDocument/2006/relationships/image" Target="../media/image23.jpg"/><Relationship Id="rId6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9.png"/><Relationship Id="rId5" Type="http://schemas.openxmlformats.org/officeDocument/2006/relationships/image" Target="../media/image30.png"/><Relationship Id="rId6" Type="http://schemas.openxmlformats.org/officeDocument/2006/relationships/image" Target="../media/image15.png"/><Relationship Id="rId7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35.jpg"/><Relationship Id="rId5" Type="http://schemas.openxmlformats.org/officeDocument/2006/relationships/image" Target="../media/image3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jpg"/><Relationship Id="rId4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jpg"/><Relationship Id="rId4" Type="http://schemas.openxmlformats.org/officeDocument/2006/relationships/image" Target="../media/image3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richport3d.com/" TargetMode="External"/><Relationship Id="rId4" Type="http://schemas.openxmlformats.org/officeDocument/2006/relationships/hyperlink" Target="https://pr.linkedin.com/in/jennycarrerophd" TargetMode="External"/><Relationship Id="rId9" Type="http://schemas.openxmlformats.org/officeDocument/2006/relationships/hyperlink" Target="https://www.youtube.com/watch?v=cPhgcrNXsE4&amp;list=PLFHnUwIG6_pddNdJohboXnaZfjLPKWoTJ" TargetMode="External"/><Relationship Id="rId5" Type="http://schemas.openxmlformats.org/officeDocument/2006/relationships/hyperlink" Target="http://tredeprinting.com/" TargetMode="External"/><Relationship Id="rId6" Type="http://schemas.openxmlformats.org/officeDocument/2006/relationships/hyperlink" Target="https://youtu.be/CuGKw3qybOk" TargetMode="External"/><Relationship Id="rId7" Type="http://schemas.openxmlformats.org/officeDocument/2006/relationships/hyperlink" Target="https://envisiontec.com/" TargetMode="External"/><Relationship Id="rId8" Type="http://schemas.openxmlformats.org/officeDocument/2006/relationships/hyperlink" Target="https://www.youtube.com/user/Envisiontec/about" TargetMode="External"/><Relationship Id="rId11" Type="http://schemas.openxmlformats.org/officeDocument/2006/relationships/hyperlink" Target="https://www.youtube.com/watch?v=Bgij7w80_wI&amp;list=PLFHnUwIG6_pfw2vWaHShg0PD8Aacp54Cw" TargetMode="External"/><Relationship Id="rId10" Type="http://schemas.openxmlformats.org/officeDocument/2006/relationships/hyperlink" Target="https://www.youtube.com/watch?v=n8ApIiEy_ZQ&amp;list=PLFHnUwIG6_pfCnOQd0O6P43zVGplI9uOJ" TargetMode="External"/><Relationship Id="rId12" Type="http://schemas.openxmlformats.org/officeDocument/2006/relationships/hyperlink" Target="https://www.youtube.com/watch?v=d0NQhKGeO9E&amp;list=PLFHnUwIG6_pfw2vWaHShg0PD8Aacp54Cw&amp;index=2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youtube.com/channel/UCVqUH5p-OthxGfJAB8nZ1mw/featured" TargetMode="External"/><Relationship Id="rId4" Type="http://schemas.openxmlformats.org/officeDocument/2006/relationships/hyperlink" Target="https://www.youtube.com/watch?v=flH21fKyoeg" TargetMode="External"/><Relationship Id="rId5" Type="http://schemas.openxmlformats.org/officeDocument/2006/relationships/hyperlink" Target="https://www.youtube.com/watch?v=5VhWrzdL1ag" TargetMode="External"/><Relationship Id="rId6" Type="http://schemas.openxmlformats.org/officeDocument/2006/relationships/hyperlink" Target="https://www.youtube.com/watch?v=io-zShxGyCE" TargetMode="External"/><Relationship Id="rId7" Type="http://schemas.openxmlformats.org/officeDocument/2006/relationships/hyperlink" Target="https://www.youtube.com/user/TEDxTalks" TargetMode="External"/><Relationship Id="rId8" Type="http://schemas.openxmlformats.org/officeDocument/2006/relationships/hyperlink" Target="https://www.youtube.com/watch?v=lsJLZ1UYxGc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unsplash.com/@zmorph3d?utm_source=unsplash&amp;utm_medium=referral&amp;utm_content=creditCopyText" TargetMode="External"/><Relationship Id="rId4" Type="http://schemas.openxmlformats.org/officeDocument/2006/relationships/hyperlink" Target="https://unsplash.com/s/photos/3d-printing?utm_source=unsplash&amp;utm_medium=referral&amp;utm_content=creditCopyText" TargetMode="External"/><Relationship Id="rId9" Type="http://schemas.openxmlformats.org/officeDocument/2006/relationships/hyperlink" Target="https://www.3dprintingmedia.network/isinnova-shares-3d-printed-adapter-to-turn-snorkeling-mask-into-a-non-invasive-ventilator/" TargetMode="External"/><Relationship Id="rId5" Type="http://schemas.openxmlformats.org/officeDocument/2006/relationships/hyperlink" Target="https://unsplash.com/@ripato?utm_source=unsplash&amp;utm_medium=referral&amp;utm_content=creditCopyText" TargetMode="External"/><Relationship Id="rId6" Type="http://schemas.openxmlformats.org/officeDocument/2006/relationships/hyperlink" Target="https://unsplash.com/s/photos/3d-printing?utm_source=unsplash&amp;utm_medium=referral&amp;utm_content=creditCopyText" TargetMode="External"/><Relationship Id="rId7" Type="http://schemas.openxmlformats.org/officeDocument/2006/relationships/hyperlink" Target="https://pick3dprinter.com/what-is-3d-printing/" TargetMode="External"/><Relationship Id="rId8" Type="http://schemas.openxmlformats.org/officeDocument/2006/relationships/hyperlink" Target="http://my3dconcepts.com/explore/how-3d-printing-works/" TargetMode="External"/><Relationship Id="rId11" Type="http://schemas.openxmlformats.org/officeDocument/2006/relationships/hyperlink" Target="https://unsplash.com/s/photos/3d-printing?utm_source=unsplash&amp;utm_medium=referral&amp;utm_content=creditCopyText" TargetMode="External"/><Relationship Id="rId10" Type="http://schemas.openxmlformats.org/officeDocument/2006/relationships/hyperlink" Target="https://unsplash.com/@robwingate?utm_source=unsplash&amp;utm_medium=referral&amp;utm_content=creditCopyText" TargetMode="External"/><Relationship Id="rId13" Type="http://schemas.openxmlformats.org/officeDocument/2006/relationships/hyperlink" Target="https://unsplash.com/s/photos/money-clipart?utm_source=unsplash&amp;utm_medium=referral&amp;utm_content=creditCopyText" TargetMode="External"/><Relationship Id="rId12" Type="http://schemas.openxmlformats.org/officeDocument/2006/relationships/hyperlink" Target="https://unsplash.com/@neonbrand?utm_source=unsplash&amp;utm_medium=referral&amp;utm_content=creditCopyText" TargetMode="External"/><Relationship Id="rId15" Type="http://schemas.openxmlformats.org/officeDocument/2006/relationships/hyperlink" Target="https://unsplash.com/s/photos/coronavirus?utm_source=unsplash&amp;utm_medium=referral&amp;utm_content=creditCopyText" TargetMode="External"/><Relationship Id="rId14" Type="http://schemas.openxmlformats.org/officeDocument/2006/relationships/hyperlink" Target="https://unsplash.com/@adamsky1973?utm_source=unsplash&amp;utm_medium=referral&amp;utm_content=creditCopyText" TargetMode="External"/><Relationship Id="rId17" Type="http://schemas.openxmlformats.org/officeDocument/2006/relationships/hyperlink" Target="https://unsplash.com/s/photos/3d-printing?utm_source=unsplash&amp;utm_medium=referral&amp;utm_content=creditCopyText" TargetMode="External"/><Relationship Id="rId16" Type="http://schemas.openxmlformats.org/officeDocument/2006/relationships/hyperlink" Target="https://unsplash.com/@ripato?utm_source=unsplash&amp;utm_medium=referral&amp;utm_content=creditCopyText" TargetMode="External"/><Relationship Id="rId19" Type="http://schemas.openxmlformats.org/officeDocument/2006/relationships/hyperlink" Target="https://unsplash.com/s/photos/3d-printing?utm_source=unsplash&amp;utm_medium=referral&amp;utm_content=creditCopyText" TargetMode="External"/><Relationship Id="rId18" Type="http://schemas.openxmlformats.org/officeDocument/2006/relationships/hyperlink" Target="https://unsplash.com/@zmorph3d?utm_source=unsplash&amp;utm_medium=referral&amp;utm_content=creditCopyText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envisiontec.com/3d-printers/" TargetMode="External"/><Relationship Id="rId4" Type="http://schemas.openxmlformats.org/officeDocument/2006/relationships/hyperlink" Target="https://www.autodesk.com/solutions/3d-printing" TargetMode="External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15.xml"/><Relationship Id="rId22" Type="http://schemas.openxmlformats.org/officeDocument/2006/relationships/slide" Target="/ppt/slides/slide23.xml"/><Relationship Id="rId21" Type="http://schemas.openxmlformats.org/officeDocument/2006/relationships/slide" Target="/ppt/slides/slide15.xml"/><Relationship Id="rId24" Type="http://schemas.openxmlformats.org/officeDocument/2006/relationships/slide" Target="/ppt/slides/slide24.xml"/><Relationship Id="rId23" Type="http://schemas.openxmlformats.org/officeDocument/2006/relationships/slide" Target="/ppt/slides/slide23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.xml"/><Relationship Id="rId4" Type="http://schemas.openxmlformats.org/officeDocument/2006/relationships/slide" Target="/ppt/slides/slide1.xml"/><Relationship Id="rId9" Type="http://schemas.openxmlformats.org/officeDocument/2006/relationships/slide" Target="/ppt/slides/slide5.xml"/><Relationship Id="rId25" Type="http://schemas.openxmlformats.org/officeDocument/2006/relationships/slide" Target="/ppt/slides/slide24.xml"/><Relationship Id="rId5" Type="http://schemas.openxmlformats.org/officeDocument/2006/relationships/slide" Target="/ppt/slides/slide1.xml"/><Relationship Id="rId6" Type="http://schemas.openxmlformats.org/officeDocument/2006/relationships/slide" Target="/ppt/slides/slide5.xml"/><Relationship Id="rId7" Type="http://schemas.openxmlformats.org/officeDocument/2006/relationships/slide" Target="/ppt/slides/slide5.xml"/><Relationship Id="rId8" Type="http://schemas.openxmlformats.org/officeDocument/2006/relationships/slide" Target="/ppt/slides/slide5.xml"/><Relationship Id="rId11" Type="http://schemas.openxmlformats.org/officeDocument/2006/relationships/slide" Target="/ppt/slides/slide9.xml"/><Relationship Id="rId10" Type="http://schemas.openxmlformats.org/officeDocument/2006/relationships/slide" Target="/ppt/slides/slide9.xml"/><Relationship Id="rId13" Type="http://schemas.openxmlformats.org/officeDocument/2006/relationships/slide" Target="/ppt/slides/slide9.xml"/><Relationship Id="rId12" Type="http://schemas.openxmlformats.org/officeDocument/2006/relationships/slide" Target="/ppt/slides/slide9.xml"/><Relationship Id="rId15" Type="http://schemas.openxmlformats.org/officeDocument/2006/relationships/slide" Target="/ppt/slides/slide10.xml"/><Relationship Id="rId14" Type="http://schemas.openxmlformats.org/officeDocument/2006/relationships/slide" Target="/ppt/slides/slide10.xml"/><Relationship Id="rId17" Type="http://schemas.openxmlformats.org/officeDocument/2006/relationships/slide" Target="/ppt/slides/slide10.xml"/><Relationship Id="rId16" Type="http://schemas.openxmlformats.org/officeDocument/2006/relationships/slide" Target="/ppt/slides/slide10.xml"/><Relationship Id="rId19" Type="http://schemas.openxmlformats.org/officeDocument/2006/relationships/slide" Target="/ppt/slides/slide13.xml"/><Relationship Id="rId18" Type="http://schemas.openxmlformats.org/officeDocument/2006/relationships/slide" Target="/ppt/slides/slide1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g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71446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82475" y="898025"/>
            <a:ext cx="2980800" cy="5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3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Manufactura innovadora </a:t>
            </a:r>
            <a:endParaRPr i="1" sz="2300">
              <a:solidFill>
                <a:srgbClr val="FFFFFF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105500" y="79125"/>
            <a:ext cx="2880000" cy="105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latin typeface="Economica"/>
                <a:ea typeface="Economica"/>
                <a:cs typeface="Economica"/>
                <a:sym typeface="Economica"/>
              </a:rPr>
              <a:t>3D printing</a:t>
            </a:r>
            <a:endParaRPr sz="55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4475" y="0"/>
            <a:ext cx="1429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7714475" y="3488700"/>
            <a:ext cx="1429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Jairee Pérez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Francelis López 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César Seguinot 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Karina Torres 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</a:rPr>
              <a:t>Uni. Sagrado Corazón </a:t>
            </a:r>
            <a:endParaRPr sz="9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</a:rPr>
              <a:t>INF 103 002</a:t>
            </a:r>
            <a:endParaRPr sz="9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</a:rPr>
              <a:t>Prof. Vantaggiato</a:t>
            </a:r>
            <a:endParaRPr sz="9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7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2"/>
          <p:cNvPicPr preferRelativeResize="0"/>
          <p:nvPr/>
        </p:nvPicPr>
        <p:blipFill rotWithShape="1">
          <a:blip r:embed="rId3">
            <a:alphaModFix/>
          </a:blip>
          <a:srcRect b="0" l="3437" r="38892" t="0"/>
          <a:stretch/>
        </p:blipFill>
        <p:spPr>
          <a:xfrm>
            <a:off x="3788710" y="0"/>
            <a:ext cx="535529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2"/>
          <p:cNvSpPr txBox="1"/>
          <p:nvPr>
            <p:ph type="title"/>
          </p:nvPr>
        </p:nvSpPr>
        <p:spPr>
          <a:xfrm>
            <a:off x="0" y="445025"/>
            <a:ext cx="3821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3000">
                <a:highlight>
                  <a:srgbClr val="FFE599"/>
                </a:highlight>
                <a:latin typeface="Economica"/>
                <a:ea typeface="Economica"/>
                <a:cs typeface="Economica"/>
                <a:sym typeface="Economica"/>
              </a:rPr>
              <a:t>Usos </a:t>
            </a:r>
            <a:r>
              <a:rPr i="1" lang="en" sz="3000">
                <a:highlight>
                  <a:srgbClr val="FFE599"/>
                </a:highlight>
                <a:latin typeface="Economica"/>
                <a:ea typeface="Economica"/>
                <a:cs typeface="Economica"/>
                <a:sym typeface="Economica"/>
              </a:rPr>
              <a:t>de la impresión 3D</a:t>
            </a:r>
            <a:endParaRPr i="1">
              <a:highlight>
                <a:srgbClr val="FFE599"/>
              </a:highlight>
            </a:endParaRPr>
          </a:p>
        </p:txBody>
      </p:sp>
      <p:sp>
        <p:nvSpPr>
          <p:cNvPr id="133" name="Google Shape;133;p22"/>
          <p:cNvSpPr txBox="1"/>
          <p:nvPr>
            <p:ph idx="1" type="body"/>
          </p:nvPr>
        </p:nvSpPr>
        <p:spPr>
          <a:xfrm>
            <a:off x="156675" y="1535225"/>
            <a:ext cx="3960000" cy="22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Desarrollo y fabricación de productos</a:t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Creación de modelos para futuros productos potenciales</a:t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Explicación de conceptos complejos</a:t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Desarrollo de partes de peso ligero</a:t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10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156675" y="4585375"/>
            <a:ext cx="13707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Foto de </a:t>
            </a:r>
            <a:r>
              <a:rPr i="1" lang="en" sz="11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Isinnova</a:t>
            </a:r>
            <a:endParaRPr i="1" sz="11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175" y="1190524"/>
            <a:ext cx="4053700" cy="259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7125" y="870937"/>
            <a:ext cx="3238601" cy="3238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11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339339">
            <a:off x="69349" y="455293"/>
            <a:ext cx="1441202" cy="144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7850" y="3437150"/>
            <a:ext cx="1072550" cy="10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6275" y="2345850"/>
            <a:ext cx="3477500" cy="279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6275" y="0"/>
            <a:ext cx="3517051" cy="2345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3763" y="-12"/>
            <a:ext cx="2650875" cy="26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4200" y="2571750"/>
            <a:ext cx="2650875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>
            <a:off x="896800" y="540775"/>
            <a:ext cx="778200" cy="15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R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24"/>
          <p:cNvSpPr txBox="1"/>
          <p:nvPr/>
        </p:nvSpPr>
        <p:spPr>
          <a:xfrm>
            <a:off x="1213400" y="1754075"/>
            <a:ext cx="778200" cy="27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P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R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D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U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C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O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12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3000">
                <a:highlight>
                  <a:srgbClr val="B7B7B7"/>
                </a:highlight>
                <a:latin typeface="Economica"/>
                <a:ea typeface="Economica"/>
                <a:cs typeface="Economica"/>
                <a:sym typeface="Economica"/>
              </a:rPr>
              <a:t>Programas y aplicaciones </a:t>
            </a:r>
            <a:endParaRPr i="1">
              <a:highlight>
                <a:srgbClr val="B7B7B7"/>
              </a:highlight>
            </a:endParaRPr>
          </a:p>
        </p:txBody>
      </p:sp>
      <p:pic>
        <p:nvPicPr>
          <p:cNvPr id="161" name="Google Shape;16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4925" y="1777649"/>
            <a:ext cx="1428749" cy="13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200" y="1808475"/>
            <a:ext cx="1235950" cy="1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8900" y="1953775"/>
            <a:ext cx="1235950" cy="12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96475" y="1760975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 txBox="1"/>
          <p:nvPr/>
        </p:nvSpPr>
        <p:spPr>
          <a:xfrm>
            <a:off x="2225150" y="3269450"/>
            <a:ext cx="106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Cura</a:t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422025" y="3269450"/>
            <a:ext cx="106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AutoCAD</a:t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3902725" y="3269450"/>
            <a:ext cx="106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Slic3r</a:t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5676700" y="3269450"/>
            <a:ext cx="106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PrusaSlicer</a:t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7213325" y="3269450"/>
            <a:ext cx="1527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TinkerCAD</a:t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13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58850" y="1951013"/>
            <a:ext cx="1235950" cy="1241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3541" y="0"/>
            <a:ext cx="657046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6"/>
          <p:cNvSpPr txBox="1"/>
          <p:nvPr>
            <p:ph type="title"/>
          </p:nvPr>
        </p:nvSpPr>
        <p:spPr>
          <a:xfrm>
            <a:off x="403075" y="445025"/>
            <a:ext cx="3500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E06666"/>
                </a:highlight>
                <a:latin typeface="Economica"/>
                <a:ea typeface="Economica"/>
                <a:cs typeface="Economica"/>
                <a:sym typeface="Economica"/>
              </a:rPr>
              <a:t>D</a:t>
            </a:r>
            <a:r>
              <a:rPr i="1" lang="en" sz="3000">
                <a:highlight>
                  <a:srgbClr val="E06666"/>
                </a:highlight>
                <a:latin typeface="Economica"/>
                <a:ea typeface="Economica"/>
                <a:cs typeface="Economica"/>
                <a:sym typeface="Economica"/>
              </a:rPr>
              <a:t>esafíos</a:t>
            </a:r>
            <a:r>
              <a:rPr i="1" lang="en" sz="3000">
                <a:highlight>
                  <a:srgbClr val="E06666"/>
                </a:highlight>
                <a:latin typeface="Economica"/>
                <a:ea typeface="Economica"/>
                <a:cs typeface="Economica"/>
                <a:sym typeface="Economica"/>
              </a:rPr>
              <a:t> del </a:t>
            </a:r>
            <a:r>
              <a:rPr i="1" lang="en" sz="3000">
                <a:highlight>
                  <a:srgbClr val="E06666"/>
                </a:highlight>
                <a:latin typeface="Economica"/>
                <a:ea typeface="Economica"/>
                <a:cs typeface="Economica"/>
                <a:sym typeface="Economica"/>
              </a:rPr>
              <a:t>“3D printing” </a:t>
            </a:r>
            <a:endParaRPr i="1" sz="3000">
              <a:highlight>
                <a:srgbClr val="E06666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2761875" y="3472525"/>
            <a:ext cx="6193800" cy="13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b="1" i="1"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Uno de los principales desafíos en la impresión 3D es la inversión inicial,</a:t>
            </a:r>
            <a:r>
              <a:rPr b="1" i="1" lang="en" sz="3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b="1" i="1" sz="3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r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26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14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6"/>
          <p:cNvSpPr txBox="1"/>
          <p:nvPr/>
        </p:nvSpPr>
        <p:spPr>
          <a:xfrm>
            <a:off x="100050" y="1280625"/>
            <a:ext cx="24735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Según la Dr. Jenny Carrero de </a:t>
            </a:r>
            <a:r>
              <a:rPr i="1"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Rich Port 3D Solutions,</a:t>
            </a:r>
            <a:r>
              <a:rPr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322625" y="1014125"/>
            <a:ext cx="7878600" cy="38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Dr. </a:t>
            </a: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Jenny Carrero </a:t>
            </a:r>
            <a:endParaRPr sz="2500">
              <a:solidFill>
                <a:srgbClr val="073763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¿Cómo describiría la industria y mercado del “3D printing”?</a:t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Yo creo que el potencial del “3D printing” aún no se ha sentido. Sin embargo, el diseño en 3D ya es algo común, y son más los diseños que se quedan en la computadora que los que se traen a la vida real con la impresión 3D. Pero realmente es en la manufactura que el uso de la impresión 3D no se ha sentido su potencial. Estamos [Puerto Rico] llegando a un punto de inflexión, pero todavía no hemos visto la adopción a gran escala de la impresión 3D en el proceso de fabricación. Siempre he dicho que el “3D printing” se echa de menos.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¿Cómo ve el futuro del “3D printing” en el mundo y en el Caribe? </a:t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Creemos [Rich Port 3D Solutions] que la impresión 3D aumentará drásticamente en Puerto Rico y el Caribe en los próximos 5 años… 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62C9E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Entrevista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27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15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8" name="Google Shape;1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4275" y="0"/>
            <a:ext cx="1601725" cy="160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0"/>
            <a:ext cx="6857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>
            <p:ph type="title"/>
          </p:nvPr>
        </p:nvSpPr>
        <p:spPr>
          <a:xfrm>
            <a:off x="298650" y="275300"/>
            <a:ext cx="6111300" cy="25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E395CC"/>
                </a:highlight>
                <a:latin typeface="Economica"/>
                <a:ea typeface="Economica"/>
                <a:cs typeface="Economica"/>
                <a:sym typeface="Economica"/>
              </a:rPr>
              <a:t>Impacto del COVID-19 en la industria y </a:t>
            </a:r>
            <a:endParaRPr i="1" sz="3000">
              <a:highlight>
                <a:srgbClr val="E395CC"/>
              </a:highlight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E395CC"/>
                </a:highlight>
                <a:latin typeface="Economica"/>
                <a:ea typeface="Economica"/>
                <a:cs typeface="Economica"/>
                <a:sym typeface="Economica"/>
              </a:rPr>
              <a:t>su futuro en el Caribe  </a:t>
            </a:r>
            <a:endParaRPr i="1" sz="3000">
              <a:highlight>
                <a:srgbClr val="E395CC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16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8"/>
          <p:cNvSpPr txBox="1"/>
          <p:nvPr/>
        </p:nvSpPr>
        <p:spPr>
          <a:xfrm>
            <a:off x="113100" y="1567175"/>
            <a:ext cx="2106300" cy="23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Según la Dr. Carrero, el efecto del COVID-19, </a:t>
            </a:r>
            <a:r>
              <a:rPr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irónicamente, </a:t>
            </a:r>
            <a:r>
              <a:rPr lang="en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ha ayudado a la industria y al futuro de la misma en el Caribe de varias maneras...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/>
          <p:nvPr>
            <p:ph idx="1" type="body"/>
          </p:nvPr>
        </p:nvSpPr>
        <p:spPr>
          <a:xfrm>
            <a:off x="311700" y="1035600"/>
            <a:ext cx="8520600" cy="37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Inspiring Generations with 3D Printing </a:t>
            </a:r>
            <a:endParaRPr i="1" sz="2500">
              <a:solidFill>
                <a:srgbClr val="073763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-317500" lvl="0" marL="3429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Open Sans"/>
              <a:buChar char="●"/>
            </a:pPr>
            <a:r>
              <a:rPr i="1" lang="en" sz="1400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Fundado por Al Siblani en el 2002 y con más de 15 años de servicio.</a:t>
            </a:r>
            <a:endParaRPr i="1" sz="100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Open Sans"/>
              <a:buChar char="●"/>
            </a:pPr>
            <a:r>
              <a:rPr i="1" lang="en" sz="1400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 Usos que la compania a brindado: </a:t>
            </a:r>
            <a:endParaRPr i="1" sz="1400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i="1" sz="100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74295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Open Sans"/>
              <a:buChar char="○"/>
            </a:pPr>
            <a:r>
              <a:rPr i="1" lang="en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Casting 3D rings </a:t>
            </a:r>
            <a:endParaRPr i="1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Open Sans"/>
              <a:buChar char="○"/>
            </a:pPr>
            <a:r>
              <a:rPr i="1" lang="en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Digital Denture</a:t>
            </a:r>
            <a:endParaRPr i="1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400"/>
              <a:buFont typeface="Open Sans"/>
              <a:buChar char="○"/>
            </a:pPr>
            <a:r>
              <a:rPr i="1" lang="en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Car design </a:t>
            </a:r>
            <a:endParaRPr i="1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i="1" sz="2500">
              <a:solidFill>
                <a:srgbClr val="073763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FF5E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Entrevista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 rotWithShape="1">
          <a:blip r:embed="rId3">
            <a:alphaModFix/>
          </a:blip>
          <a:srcRect b="27413" l="0" r="0" t="27939"/>
          <a:stretch/>
        </p:blipFill>
        <p:spPr>
          <a:xfrm>
            <a:off x="4843700" y="327975"/>
            <a:ext cx="3821126" cy="90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17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1400" y="2402027"/>
            <a:ext cx="2298342" cy="1634574"/>
          </a:xfrm>
          <a:prstGeom prst="rect">
            <a:avLst/>
          </a:prstGeom>
          <a:noFill/>
          <a:ln cap="flat" cmpd="sng" w="38100">
            <a:solidFill>
              <a:srgbClr val="FF5E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6" name="Google Shape;20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9225" y="3200925"/>
            <a:ext cx="2169598" cy="1623366"/>
          </a:xfrm>
          <a:prstGeom prst="rect">
            <a:avLst/>
          </a:prstGeom>
          <a:noFill/>
          <a:ln cap="flat" cmpd="sng" w="38100">
            <a:solidFill>
              <a:srgbClr val="FF5E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>
            <p:ph idx="1" type="body"/>
          </p:nvPr>
        </p:nvSpPr>
        <p:spPr>
          <a:xfrm>
            <a:off x="311700" y="992275"/>
            <a:ext cx="7824000" cy="40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Vicente Gascó (video)</a:t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5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¿Las impresoras 3D hoy por hoy, son equivalentes a las computadoras hace 30 años?</a:t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Las grandes especulaciones dicen que entre ocho a 10 años tener una impresora 3D en tu casa va hacer como tener un microondas. Se puede imprimir cosas para la casa, reemplazos y piezas.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¿Existe algún artefacto que no sea producirle con un molde pero si con una máquina 3D?</a:t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Sí, se puede decir que en la libertad geométrica de lo que se puede lograr. Se ahorra miles de dólares en un molde.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30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62C9E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Entrevista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" name="Google Shape;213;p30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18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4" name="Google Shape;21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8425" y="218425"/>
            <a:ext cx="2169600" cy="151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idx="1" type="body"/>
          </p:nvPr>
        </p:nvSpPr>
        <p:spPr>
          <a:xfrm>
            <a:off x="311700" y="981600"/>
            <a:ext cx="8064300" cy="38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Vicente Gascó (video)</a:t>
            </a:r>
            <a:endParaRPr b="1" i="1" sz="1200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¿Gasta mucha energía el “printer”?</a:t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No, pero si se toma en consideración el costo de tiempo. En términos de negocio, hay que tomar en consideración el tiempo que [la impresora] tarda en imprimir.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¿Cuánto cuesta un 3D </a:t>
            </a: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scanner</a:t>
            </a:r>
            <a:r>
              <a:rPr b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4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Entre $200 a $400.</a:t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62C9E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Entrevista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" name="Google Shape;221;p31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19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8425" y="218425"/>
            <a:ext cx="2169600" cy="151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93C47D"/>
                </a:highlight>
                <a:latin typeface="Economica"/>
                <a:ea typeface="Economica"/>
                <a:cs typeface="Economica"/>
                <a:sym typeface="Economica"/>
              </a:rPr>
              <a:t>Objetivos  </a:t>
            </a:r>
            <a:r>
              <a:rPr i="1" lang="en" sz="3000">
                <a:latin typeface="Economica"/>
                <a:ea typeface="Economica"/>
                <a:cs typeface="Economica"/>
                <a:sym typeface="Economica"/>
              </a:rPr>
              <a:t>     </a:t>
            </a:r>
            <a:r>
              <a:rPr lang="en" sz="3000">
                <a:latin typeface="Economica"/>
                <a:ea typeface="Economica"/>
                <a:cs typeface="Economica"/>
                <a:sym typeface="Economica"/>
              </a:rPr>
              <a:t>                                                                                         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2224750"/>
            <a:ext cx="6176400" cy="18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Conocer sobre los mayores desafíos de la impresión 3D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Investigar 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sobre el d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esarrollo y uso de la 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tecnología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 Puerto Rico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Investigar sobre el </a:t>
            </a:r>
            <a:r>
              <a:rPr lang="en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Impacto del COVID-19 en la industria y su futuro en el Caribe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28092" l="24253" r="25218" t="20691"/>
          <a:stretch/>
        </p:blipFill>
        <p:spPr>
          <a:xfrm>
            <a:off x="6739650" y="2441200"/>
            <a:ext cx="2092650" cy="22908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11700" y="1340488"/>
            <a:ext cx="7132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❏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Conocer sobre la tecnología de la impresión 3D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❏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Conocer sobre el impacto de la tecnología y sus diferentes funciones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311700" y="942450"/>
            <a:ext cx="8064300" cy="41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Alex Martínez Hernández</a:t>
            </a:r>
            <a:r>
              <a:rPr lang="en" sz="2500">
                <a:solidFill>
                  <a:srgbClr val="073763"/>
                </a:solidFill>
                <a:latin typeface="Economica"/>
                <a:ea typeface="Economica"/>
                <a:cs typeface="Economica"/>
                <a:sym typeface="Economica"/>
              </a:rPr>
              <a:t> (videos)</a:t>
            </a:r>
            <a:endParaRPr b="1" i="1" sz="1200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¿Cómo consideras que el “3D Printing” impactará la economía de PR?</a:t>
            </a:r>
            <a:endParaRPr b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Tomando la perspectiva de la educación de esta tecnología, se puede contemplar varios cambios positivos a la economía en la industria tecnológica de Puerto Rico.</a:t>
            </a:r>
            <a:endParaRPr i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¿Cómo ha cambiado el “3D Printing” en años recientes?</a:t>
            </a:r>
            <a:endParaRPr b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Muchas escuelas, tanto en Puerto Rico como en Estados Unidos, han comenzado a adoptar el uso de la impresión 3D. Implementar dicha tecnología permitirá abrir la puerta a diferentes formas de enseñanza en el área del “STEM”.</a:t>
            </a:r>
            <a:endParaRPr i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¿Cómo las escuelas pueden comenzar a implementar tecnología de “3D Printing”?</a:t>
            </a:r>
            <a:endParaRPr b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Actualmente existen diversos tipos de máquinas de impresión 3D con una variedad de precios. Esto permite a que las escuelas puedan adquirir puedan obtener una impresora que cumpla con cualquier tipo de presupuesto disponible. </a:t>
            </a:r>
            <a:endParaRPr i="1"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62C9EB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Entrevista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32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20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0" name="Google Shape;23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4275" y="0"/>
            <a:ext cx="1601725" cy="160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Recurso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>
            <a:off x="0" y="1042775"/>
            <a:ext cx="20379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Vicente Gascó</a:t>
            </a:r>
            <a:endParaRPr i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7" name="Google Shape;237;p33"/>
          <p:cNvPicPr preferRelativeResize="0"/>
          <p:nvPr/>
        </p:nvPicPr>
        <p:blipFill rotWithShape="1">
          <a:blip r:embed="rId4">
            <a:alphaModFix/>
          </a:blip>
          <a:srcRect b="42563" l="0" r="0" t="25546"/>
          <a:stretch/>
        </p:blipFill>
        <p:spPr>
          <a:xfrm>
            <a:off x="0" y="1398325"/>
            <a:ext cx="3232050" cy="103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3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21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0"/>
            <a:ext cx="91439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22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4"/>
          <p:cNvSpPr txBox="1"/>
          <p:nvPr/>
        </p:nvSpPr>
        <p:spPr>
          <a:xfrm>
            <a:off x="-567000" y="445025"/>
            <a:ext cx="2169600" cy="396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Recurso</a:t>
            </a:r>
            <a:endParaRPr i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6" name="Google Shape;246;p34"/>
          <p:cNvPicPr preferRelativeResize="0"/>
          <p:nvPr/>
        </p:nvPicPr>
        <p:blipFill rotWithShape="1">
          <a:blip r:embed="rId4">
            <a:alphaModFix/>
          </a:blip>
          <a:srcRect b="42563" l="0" r="0" t="25546"/>
          <a:stretch/>
        </p:blipFill>
        <p:spPr>
          <a:xfrm>
            <a:off x="0" y="1398325"/>
            <a:ext cx="3232050" cy="103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4"/>
          <p:cNvSpPr txBox="1"/>
          <p:nvPr/>
        </p:nvSpPr>
        <p:spPr>
          <a:xfrm>
            <a:off x="0" y="1042775"/>
            <a:ext cx="20379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Dr. Tim Minshall</a:t>
            </a:r>
            <a:endParaRPr i="1"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8005075" y="50"/>
            <a:ext cx="1139100" cy="51435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rgbClr val="B4A7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6075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 txBox="1"/>
          <p:nvPr>
            <p:ph type="title"/>
          </p:nvPr>
        </p:nvSpPr>
        <p:spPr>
          <a:xfrm>
            <a:off x="687600" y="445025"/>
            <a:ext cx="3429000" cy="6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00FF00"/>
                </a:highlight>
                <a:latin typeface="Economica"/>
                <a:ea typeface="Economica"/>
                <a:cs typeface="Economica"/>
                <a:sym typeface="Economica"/>
              </a:rPr>
              <a:t>Conclusión </a:t>
            </a:r>
            <a:endParaRPr i="1" sz="3000">
              <a:highlight>
                <a:srgbClr val="00FF00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414600" y="1467900"/>
            <a:ext cx="3975000" cy="22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Open Sans"/>
                <a:ea typeface="Open Sans"/>
                <a:cs typeface="Open Sans"/>
                <a:sym typeface="Open Sans"/>
              </a:rPr>
              <a:t>Francelis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Open Sans"/>
                <a:ea typeface="Open Sans"/>
                <a:cs typeface="Open Sans"/>
                <a:sym typeface="Open Sans"/>
              </a:rPr>
              <a:t>Jairee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Open Sans"/>
                <a:ea typeface="Open Sans"/>
                <a:cs typeface="Open Sans"/>
                <a:sym typeface="Open Sans"/>
              </a:rPr>
              <a:t>César 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Open Sans"/>
                <a:ea typeface="Open Sans"/>
                <a:cs typeface="Open Sans"/>
                <a:sym typeface="Open Sans"/>
              </a:rPr>
              <a:t>Karina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56" name="Google Shape;256;p35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23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6"/>
          <p:cNvPicPr preferRelativeResize="0"/>
          <p:nvPr/>
        </p:nvPicPr>
        <p:blipFill rotWithShape="1">
          <a:blip r:embed="rId3">
            <a:alphaModFix/>
          </a:blip>
          <a:srcRect b="0" l="16233" r="0" t="0"/>
          <a:stretch/>
        </p:blipFill>
        <p:spPr>
          <a:xfrm>
            <a:off x="3257325" y="0"/>
            <a:ext cx="5886672" cy="433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6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24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3" name="Google Shape;26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165250" y="166125"/>
            <a:ext cx="812125" cy="914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6"/>
          <p:cNvSpPr txBox="1"/>
          <p:nvPr>
            <p:ph type="title"/>
          </p:nvPr>
        </p:nvSpPr>
        <p:spPr>
          <a:xfrm>
            <a:off x="284200" y="1759638"/>
            <a:ext cx="2705400" cy="81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4000">
                <a:solidFill>
                  <a:srgbClr val="000000"/>
                </a:solidFill>
                <a:highlight>
                  <a:srgbClr val="ABE1F2"/>
                </a:highlight>
                <a:latin typeface="Economica"/>
                <a:ea typeface="Economica"/>
                <a:cs typeface="Economica"/>
                <a:sym typeface="Economica"/>
              </a:rPr>
              <a:t>Resumen</a:t>
            </a:r>
            <a:endParaRPr i="1" sz="4000">
              <a:solidFill>
                <a:srgbClr val="000000"/>
              </a:solidFill>
              <a:highlight>
                <a:srgbClr val="ABE1F2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7DCDD5"/>
                </a:highlight>
                <a:latin typeface="Economica"/>
                <a:ea typeface="Economica"/>
                <a:cs typeface="Economica"/>
                <a:sym typeface="Economica"/>
              </a:rPr>
              <a:t>Recursos y c</a:t>
            </a:r>
            <a:r>
              <a:rPr i="1" lang="en" sz="3000">
                <a:highlight>
                  <a:srgbClr val="7DCDD5"/>
                </a:highlight>
                <a:latin typeface="Economica"/>
                <a:ea typeface="Economica"/>
                <a:cs typeface="Economica"/>
                <a:sym typeface="Economica"/>
              </a:rPr>
              <a:t>ontactos </a:t>
            </a:r>
            <a:endParaRPr i="1" sz="3000">
              <a:highlight>
                <a:srgbClr val="7DCDD5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70" name="Google Shape;270;p37"/>
          <p:cNvSpPr txBox="1"/>
          <p:nvPr>
            <p:ph idx="1" type="body"/>
          </p:nvPr>
        </p:nvSpPr>
        <p:spPr>
          <a:xfrm>
            <a:off x="311700" y="1152475"/>
            <a:ext cx="8520600" cy="38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b="1"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Dr. </a:t>
            </a:r>
            <a:r>
              <a:rPr b="1"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Jenny Carrero (entrevista)</a:t>
            </a:r>
            <a:endParaRPr b="1"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Afiliación</a:t>
            </a: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" sz="13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Rich Port 3D Solutions</a:t>
            </a:r>
            <a:r>
              <a:rPr lang="en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Contactos: </a:t>
            </a: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carrero@richport3d.com</a:t>
            </a:r>
            <a:r>
              <a:rPr lang="en" sz="130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Linkedin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b="1"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Vicente Gascó (video de entrevista)</a:t>
            </a:r>
            <a:endParaRPr b="1"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Afiliación:</a:t>
            </a:r>
            <a:r>
              <a:rPr lang="en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5"/>
              </a:rPr>
              <a:t>Tredé</a:t>
            </a:r>
            <a:endParaRPr sz="1300"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Contactos: </a:t>
            </a: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vicente@tredeprinting.com, @vicgasco (Twitter) </a:t>
            </a:r>
            <a:endParaRPr sz="13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Link de entrevista: </a:t>
            </a:r>
            <a:r>
              <a:rPr lang="en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https://youtu.be/CuGKw3qybOk</a:t>
            </a:r>
            <a:endParaRPr sz="13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E1A"/>
              </a:solidFill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Char char="●"/>
            </a:pPr>
            <a:r>
              <a:rPr b="1" lang="en" sz="1300" u="sng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7"/>
              </a:rPr>
              <a:t>EnvisionTEC</a:t>
            </a:r>
            <a:r>
              <a:rPr b="1" lang="en" sz="1300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(videos)</a:t>
            </a:r>
            <a:endParaRPr b="1" sz="13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Canal de YouTube:</a:t>
            </a:r>
            <a:r>
              <a:rPr lang="en" sz="1300">
                <a:solidFill>
                  <a:srgbClr val="1F1F1F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8"/>
              </a:rPr>
              <a:t>EnvisionTEC</a:t>
            </a:r>
            <a:endParaRPr sz="1300">
              <a:solidFill>
                <a:schemeClr val="accent5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Link de videos: </a:t>
            </a:r>
            <a:r>
              <a:rPr lang="en" sz="1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9"/>
              </a:rPr>
              <a:t>https://www.youtube.com/watch?v=cPhgcrNXsE4&amp;list=PLFHnUwIG6_pddNdJohboXnaZfjLPKWoTJ</a:t>
            </a:r>
            <a:r>
              <a:rPr lang="en" sz="1000"/>
              <a:t>, </a:t>
            </a:r>
            <a:r>
              <a:rPr lang="en" sz="1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10"/>
              </a:rPr>
              <a:t>https://www.youtube.com/watch?v=n8ApIiEy_ZQ&amp;list=PLFHnUwIG6_pfCnOQd0O6P43zVGplI9uOJ</a:t>
            </a:r>
            <a:r>
              <a:rPr lang="en" sz="1000"/>
              <a:t>, </a:t>
            </a:r>
            <a:r>
              <a:rPr lang="en" sz="1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11"/>
              </a:rPr>
              <a:t>https://www.youtube.com/watch?v=Bgij7w80_wI&amp;list=PLFHnUwIG6_pfw2vWaHShg0PD8Aacp54Cw</a:t>
            </a:r>
            <a:r>
              <a:rPr lang="en" sz="1000"/>
              <a:t>, </a:t>
            </a:r>
            <a:r>
              <a:rPr lang="en" sz="1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12"/>
              </a:rPr>
              <a:t>https://www.youtube.com/watch?v=d0NQhKGeO9E&amp;list=PLFHnUwIG6_pfw2vWaHShg0PD8Aacp54Cw&amp;index=2</a:t>
            </a:r>
            <a:endParaRPr sz="1000" u="sng"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1" name="Google Shape;271;p37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25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solidFill>
                  <a:srgbClr val="000000"/>
                </a:solidFill>
                <a:highlight>
                  <a:srgbClr val="7DCDD5"/>
                </a:highlight>
                <a:latin typeface="Economica"/>
                <a:ea typeface="Economica"/>
                <a:cs typeface="Economica"/>
                <a:sym typeface="Economica"/>
              </a:rPr>
              <a:t>Recursos y contactos</a:t>
            </a:r>
            <a:endParaRPr i="1" sz="3000">
              <a:solidFill>
                <a:srgbClr val="000000"/>
              </a:solidFill>
              <a:highlight>
                <a:srgbClr val="7DCDD5"/>
              </a:highlight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8"/>
          <p:cNvSpPr txBox="1"/>
          <p:nvPr>
            <p:ph idx="1" type="body"/>
          </p:nvPr>
        </p:nvSpPr>
        <p:spPr>
          <a:xfrm>
            <a:off x="311700" y="1152475"/>
            <a:ext cx="8520600" cy="37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b="1"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Alex Martínez Hernández (videos)</a:t>
            </a:r>
            <a:endParaRPr b="1"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rgbClr val="1F1F1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Afiliación: Rich Port 3D Solutions </a:t>
            </a:r>
            <a:endParaRPr sz="130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Canal de YouTube:</a:t>
            </a:r>
            <a:r>
              <a:rPr lang="en" sz="1300">
                <a:solidFill>
                  <a:srgbClr val="1F1F1F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Rich Port 3D Solutions</a:t>
            </a:r>
            <a:endParaRPr sz="1300">
              <a:solidFill>
                <a:schemeClr val="accent5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Link de los videos: </a:t>
            </a:r>
            <a:r>
              <a:rPr lang="en" sz="13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“How can schools get started in 3D Printing?”</a:t>
            </a: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// </a:t>
            </a:r>
            <a:r>
              <a:rPr lang="en" sz="13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“How has 3D Printing changed in the past year?”</a:t>
            </a: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// </a:t>
            </a:r>
            <a:r>
              <a:rPr lang="en" sz="13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“How do you believe 3D Printing will impact the economy of Puerto Rico?”</a:t>
            </a:r>
            <a:r>
              <a:rPr lang="en" sz="1300">
                <a:solidFill>
                  <a:schemeClr val="accent5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Char char="●"/>
            </a:pPr>
            <a:r>
              <a:rPr b="1"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Dr. Tim Minshall (video Tedx Talk) </a:t>
            </a:r>
            <a:endParaRPr b="1"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Canal de YouTube:</a:t>
            </a:r>
            <a:r>
              <a:rPr lang="en" sz="1300">
                <a:solidFill>
                  <a:srgbClr val="1F1F1F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accent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7"/>
              </a:rPr>
              <a:t>Tedx Talks</a:t>
            </a:r>
            <a:endParaRPr sz="1300">
              <a:solidFill>
                <a:schemeClr val="accent5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Link de video: </a:t>
            </a:r>
            <a:r>
              <a:rPr lang="en" sz="1300">
                <a:solidFill>
                  <a:srgbClr val="1F1F1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8"/>
              </a:rPr>
              <a:t>How 3D printing is enabling the ‘4th Industrial Revolution’ | Dr. Tim Minshall | TEDxOxBridge</a:t>
            </a:r>
            <a:endParaRPr sz="1300"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26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FFFF00"/>
                </a:highlight>
                <a:latin typeface="Economica"/>
                <a:ea typeface="Economica"/>
                <a:cs typeface="Economica"/>
                <a:sym typeface="Economica"/>
              </a:rPr>
              <a:t>Referencias adicionales y crédito</a:t>
            </a:r>
            <a:endParaRPr i="1" sz="3000">
              <a:highlight>
                <a:srgbClr val="FFFF00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84" name="Google Shape;284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ZMorph Multitool 3D Printer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  <a:hlinkClick r:id="rId4"/>
              </a:rPr>
              <a:t>Unsplash</a:t>
            </a:r>
            <a:endParaRPr sz="1200">
              <a:solidFill>
                <a:schemeClr val="accent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5"/>
              </a:rPr>
              <a:t>Ricardo Gomez Angel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6"/>
              </a:rPr>
              <a:t>Unsplash</a:t>
            </a:r>
            <a:endParaRPr sz="1200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7"/>
              </a:rPr>
              <a:t>https://pick3dprinter.com/what-is-3d-printing/</a:t>
            </a:r>
            <a:endParaRPr sz="1200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8"/>
              </a:rPr>
              <a:t>http://my3dconcepts.com/explore/how-3d-printing-works/</a:t>
            </a:r>
            <a:endParaRPr sz="1200" u="sng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9"/>
              </a:rPr>
              <a:t>https://www.3dprintingmedia.network/isinnova-shares-3d-printed-adapter-to-turn-snorkeling-mask-into-a-non-invasive-ventilator/</a:t>
            </a:r>
            <a:endParaRPr sz="1200" u="sng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 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0"/>
              </a:rPr>
              <a:t>Rob Wingate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 en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1"/>
              </a:rPr>
              <a:t>Unsplash</a:t>
            </a:r>
            <a:endParaRPr sz="1200" u="sng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2"/>
              </a:rPr>
              <a:t>NeONBRAND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3"/>
              </a:rPr>
              <a:t>Unsplash</a:t>
            </a:r>
            <a:endParaRPr sz="1200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4"/>
              </a:rPr>
              <a:t>Adam Nieścioruk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5"/>
              </a:rPr>
              <a:t>Unsplash</a:t>
            </a:r>
            <a:endParaRPr sz="1200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6"/>
              </a:rPr>
              <a:t>Ricardo Gomez Angel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 en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7"/>
              </a:rPr>
              <a:t>Unsplash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Murilo Silva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Unsplash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2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8"/>
              </a:rPr>
              <a:t>ZMorph Multitool 3D Printer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en</a:t>
            </a:r>
            <a:r>
              <a:rPr lang="en" sz="1200">
                <a:solidFill>
                  <a:srgbClr val="11111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u="sng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  <a:hlinkClick r:id="rId19"/>
              </a:rPr>
              <a:t>Unsplash</a:t>
            </a:r>
            <a:endParaRPr sz="1200" u="sng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39"/>
          <p:cNvSpPr txBox="1"/>
          <p:nvPr/>
        </p:nvSpPr>
        <p:spPr>
          <a:xfrm>
            <a:off x="8664825" y="75725"/>
            <a:ext cx="36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27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3000">
                <a:highlight>
                  <a:srgbClr val="FFFF00"/>
                </a:highlight>
                <a:latin typeface="Economica"/>
                <a:ea typeface="Economica"/>
                <a:cs typeface="Economica"/>
                <a:sym typeface="Economica"/>
              </a:rPr>
              <a:t>Referencias adicionales y crédito</a:t>
            </a:r>
            <a:endParaRPr/>
          </a:p>
        </p:txBody>
      </p:sp>
      <p:sp>
        <p:nvSpPr>
          <p:cNvPr id="291" name="Google Shape;291;p40"/>
          <p:cNvSpPr txBox="1"/>
          <p:nvPr>
            <p:ph idx="1" type="body"/>
          </p:nvPr>
        </p:nvSpPr>
        <p:spPr>
          <a:xfrm>
            <a:off x="311700" y="1152475"/>
            <a:ext cx="8520600" cy="375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Foto por</a:t>
            </a: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_drz_ 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en </a:t>
            </a: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Unsplash</a:t>
            </a:r>
            <a:endParaRPr sz="1200" u="sng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  <a:hlinkClick r:id="rId3"/>
              </a:rPr>
              <a:t>https://envisiontec.com/3d-printers/</a:t>
            </a: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200" u="sng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n" sz="1200" u="sng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  <a:hlinkClick r:id="rId4"/>
              </a:rPr>
              <a:t>https://www.autodesk.com/solutions/3d-printing</a:t>
            </a:r>
            <a:endParaRPr sz="1200" u="sng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 u="sng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2286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Link de la </a:t>
            </a:r>
            <a:r>
              <a:rPr b="1" lang="en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presentación: </a:t>
            </a:r>
            <a:r>
              <a:rPr lang="en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https://docs.google.com/presentation/d/1IeWs1PHxgmuk8ESwiTDwD_07kZLfzaBrwX7taVUUGBg/edit?usp=sharing</a:t>
            </a:r>
            <a:endParaRPr sz="1200" u="sng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3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D5A6BD"/>
                </a:highlight>
                <a:latin typeface="Economica"/>
                <a:ea typeface="Economica"/>
                <a:cs typeface="Economica"/>
                <a:sym typeface="Economica"/>
              </a:rPr>
              <a:t> Índice    </a:t>
            </a:r>
            <a:r>
              <a:rPr lang="en" sz="3000">
                <a:latin typeface="Economica"/>
                <a:ea typeface="Economica"/>
                <a:cs typeface="Economica"/>
                <a:sym typeface="Economica"/>
              </a:rPr>
              <a:t>              </a:t>
            </a:r>
            <a:endParaRPr sz="300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3"/>
              </a:rPr>
              <a:t>¿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4"/>
              </a:rPr>
              <a:t>Qué es el “3D printing”?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5"/>
              </a:rPr>
              <a:t>............................................................4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6"/>
              </a:rPr>
              <a:t>Historia de la 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7"/>
              </a:rPr>
              <a:t>impresión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8"/>
              </a:rPr>
              <a:t> en 3D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9"/>
              </a:rPr>
              <a:t>…………………………………………...5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0"/>
              </a:rPr>
              <a:t>Proceso de la 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1"/>
              </a:rPr>
              <a:t>impresión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2"/>
              </a:rPr>
              <a:t> en 3D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3"/>
              </a:rPr>
              <a:t>…………………………………………...9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4"/>
              </a:rPr>
              <a:t>Usos de la 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5"/>
              </a:rPr>
              <a:t>impresión</a:t>
            </a: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6"/>
              </a:rPr>
              <a:t> en 3D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7"/>
              </a:rPr>
              <a:t>……………………………………………….10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8"/>
              </a:rPr>
              <a:t>Programas y aplicaciones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19"/>
              </a:rPr>
              <a:t>………………………………………………….13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0"/>
              </a:rPr>
              <a:t>Entrevistas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1"/>
              </a:rPr>
              <a:t>………………………………………………………………………...15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2"/>
              </a:rPr>
              <a:t>Conclusión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3"/>
              </a:rPr>
              <a:t>………………………………………………………………………….23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5715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AutoNum type="romanUcPeriod"/>
            </a:pPr>
            <a:r>
              <a:rPr b="1" i="1"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4"/>
              </a:rPr>
              <a:t>Resumen</a:t>
            </a:r>
            <a:r>
              <a:rPr lang="en" sz="140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action="ppaction://hlinksldjump" r:id="rId25"/>
              </a:rPr>
              <a:t>…………………………………………………………………………….24</a:t>
            </a:r>
            <a:endParaRPr b="1" i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3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9021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title"/>
          </p:nvPr>
        </p:nvSpPr>
        <p:spPr>
          <a:xfrm>
            <a:off x="507750" y="445025"/>
            <a:ext cx="3474300" cy="7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¿Qué es el “3D printing”?</a:t>
            </a:r>
            <a:endParaRPr i="1" sz="3000">
              <a:solidFill>
                <a:srgbClr val="FFFFFF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i="1" sz="2000">
              <a:solidFill>
                <a:srgbClr val="FFFFFF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517850" y="1443100"/>
            <a:ext cx="3866400" cy="21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La  impresión 3D, es un proceso que mejora las cualidades de fabricación donde una impresora 3D crea objetos tridimensionales depositando materiales por capa de acuerdo con el modelo digital del objeto.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2125" y="0"/>
            <a:ext cx="42418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4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0"/>
            <a:ext cx="9144000" cy="513619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>
            <p:ph type="title"/>
          </p:nvPr>
        </p:nvSpPr>
        <p:spPr>
          <a:xfrm>
            <a:off x="224350" y="445025"/>
            <a:ext cx="2331000" cy="12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Historia de </a:t>
            </a:r>
            <a:endParaRPr i="1" sz="3000">
              <a:solidFill>
                <a:srgbClr val="FFFFFF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la </a:t>
            </a:r>
            <a:r>
              <a:rPr i="1" lang="en" sz="30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impresión</a:t>
            </a:r>
            <a:r>
              <a:rPr i="1" lang="en" sz="3000">
                <a:solidFill>
                  <a:srgbClr val="FFFFFF"/>
                </a:solidFill>
                <a:latin typeface="Economica"/>
                <a:ea typeface="Economica"/>
                <a:cs typeface="Economica"/>
                <a:sym typeface="Economica"/>
              </a:rPr>
              <a:t>  3D</a:t>
            </a:r>
            <a:endParaRPr i="1" sz="3000">
              <a:solidFill>
                <a:srgbClr val="FFFFFF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6955150" y="1903650"/>
            <a:ext cx="1603800" cy="13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1981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Hideo Kodama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Fotopolímeros</a:t>
            </a:r>
            <a:endParaRPr sz="1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5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F4CCCC"/>
                </a:highlight>
                <a:latin typeface="Economica"/>
                <a:ea typeface="Economica"/>
                <a:cs typeface="Economica"/>
                <a:sym typeface="Economica"/>
              </a:rPr>
              <a:t>Prototipo de Kodama</a:t>
            </a:r>
            <a:endParaRPr i="1" sz="3000">
              <a:highlight>
                <a:srgbClr val="F4CCCC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8975" y="1226000"/>
            <a:ext cx="4351229" cy="30141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6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575" y="1406225"/>
            <a:ext cx="3168600" cy="2833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 b="0" l="22075" r="0" t="0"/>
          <a:stretch/>
        </p:blipFill>
        <p:spPr>
          <a:xfrm>
            <a:off x="3137375" y="0"/>
            <a:ext cx="6006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7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9"/>
          <p:cNvSpPr txBox="1"/>
          <p:nvPr>
            <p:ph type="title"/>
          </p:nvPr>
        </p:nvSpPr>
        <p:spPr>
          <a:xfrm>
            <a:off x="0" y="445025"/>
            <a:ext cx="31374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3000">
                <a:solidFill>
                  <a:srgbClr val="000000"/>
                </a:solidFill>
                <a:highlight>
                  <a:srgbClr val="C9DAF8"/>
                </a:highlight>
                <a:latin typeface="Economica"/>
                <a:ea typeface="Economica"/>
                <a:cs typeface="Economica"/>
                <a:sym typeface="Economica"/>
              </a:rPr>
              <a:t>Historia: impresión 3D</a:t>
            </a:r>
            <a:endParaRPr>
              <a:solidFill>
                <a:srgbClr val="000000"/>
              </a:solidFill>
              <a:highlight>
                <a:srgbClr val="C9DAF8"/>
              </a:highlight>
            </a:endParaRPr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72750" y="1903650"/>
            <a:ext cx="2991900" cy="13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1984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Charles Chuck W. Hull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stereolitografía / impresora 3D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9000" y="1787825"/>
            <a:ext cx="5595000" cy="335567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712675" y="1956950"/>
            <a:ext cx="3316200" cy="379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000000"/>
                </a:solidFill>
                <a:highlight>
                  <a:srgbClr val="00FF00"/>
                </a:highlight>
                <a:latin typeface="Open Sans"/>
                <a:ea typeface="Open Sans"/>
                <a:cs typeface="Open Sans"/>
                <a:sym typeface="Open Sans"/>
              </a:rPr>
              <a:t>1ra </a:t>
            </a:r>
            <a:r>
              <a:rPr lang="en" sz="1400">
                <a:solidFill>
                  <a:srgbClr val="000000"/>
                </a:solidFill>
                <a:highlight>
                  <a:srgbClr val="00FF00"/>
                </a:highlight>
                <a:latin typeface="Open Sans"/>
                <a:ea typeface="Open Sans"/>
                <a:cs typeface="Open Sans"/>
                <a:sym typeface="Open Sans"/>
              </a:rPr>
              <a:t>máquina</a:t>
            </a:r>
            <a:r>
              <a:rPr lang="en" sz="1400">
                <a:solidFill>
                  <a:srgbClr val="000000"/>
                </a:solidFill>
                <a:highlight>
                  <a:srgbClr val="00FF00"/>
                </a:highlight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" sz="1400">
                <a:solidFill>
                  <a:srgbClr val="000000"/>
                </a:solidFill>
                <a:highlight>
                  <a:srgbClr val="00FF00"/>
                </a:highlight>
                <a:latin typeface="Open Sans"/>
                <a:ea typeface="Open Sans"/>
                <a:cs typeface="Open Sans"/>
                <a:sym typeface="Open Sans"/>
              </a:rPr>
              <a:t>estereolitografía</a:t>
            </a:r>
            <a:r>
              <a:rPr lang="en" sz="1400">
                <a:solidFill>
                  <a:srgbClr val="000000"/>
                </a:solidFill>
                <a:highlight>
                  <a:srgbClr val="00FF00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solidFill>
                <a:srgbClr val="000000"/>
              </a:solidFill>
              <a:highlight>
                <a:srgbClr val="00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54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2530650" y="277400"/>
            <a:ext cx="1935900" cy="379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000000"/>
                </a:solidFill>
                <a:highlight>
                  <a:schemeClr val="accent6"/>
                </a:highlight>
                <a:latin typeface="Open Sans"/>
                <a:ea typeface="Open Sans"/>
                <a:cs typeface="Open Sans"/>
                <a:sym typeface="Open Sans"/>
              </a:rPr>
              <a:t>1ra impresora 3D</a:t>
            </a:r>
            <a:endParaRPr sz="1400">
              <a:solidFill>
                <a:srgbClr val="000000"/>
              </a:solidFill>
              <a:highlight>
                <a:schemeClr val="accent6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5328150" y="488000"/>
            <a:ext cx="31917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Grandes inventos de 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Chuck Hull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8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000">
                <a:highlight>
                  <a:srgbClr val="F6B26B"/>
                </a:highlight>
                <a:latin typeface="Economica"/>
                <a:ea typeface="Economica"/>
                <a:cs typeface="Economica"/>
                <a:sym typeface="Economica"/>
              </a:rPr>
              <a:t>Proceso de la </a:t>
            </a:r>
            <a:r>
              <a:rPr i="1" lang="en" sz="3000">
                <a:highlight>
                  <a:srgbClr val="F6B26B"/>
                </a:highlight>
                <a:latin typeface="Economica"/>
                <a:ea typeface="Economica"/>
                <a:cs typeface="Economica"/>
                <a:sym typeface="Economica"/>
              </a:rPr>
              <a:t>impresión</a:t>
            </a:r>
            <a:r>
              <a:rPr i="1" lang="en" sz="3000">
                <a:highlight>
                  <a:srgbClr val="F6B26B"/>
                </a:highlight>
                <a:latin typeface="Economica"/>
                <a:ea typeface="Economica"/>
                <a:cs typeface="Economica"/>
                <a:sym typeface="Economica"/>
              </a:rPr>
              <a:t> 3D</a:t>
            </a:r>
            <a:endParaRPr i="1" sz="3000">
              <a:highlight>
                <a:srgbClr val="F6B26B"/>
              </a:highlight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8691200" y="75725"/>
            <a:ext cx="339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999999"/>
                </a:solidFill>
                <a:latin typeface="Economica"/>
                <a:ea typeface="Economica"/>
                <a:cs typeface="Economica"/>
                <a:sym typeface="Economica"/>
              </a:rPr>
              <a:t>9</a:t>
            </a:r>
            <a:endParaRPr sz="1500">
              <a:solidFill>
                <a:srgbClr val="999999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44550"/>
            <a:ext cx="9144000" cy="274319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6952500" y="4414575"/>
            <a:ext cx="18798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Recuperado de pick3dprinter.com </a:t>
            </a:r>
            <a:endParaRPr sz="11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